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9" r:id="rId1"/>
  </p:sldMasterIdLst>
  <p:notesMasterIdLst>
    <p:notesMasterId r:id="rId19"/>
  </p:notesMasterIdLst>
  <p:handoutMasterIdLst>
    <p:handoutMasterId r:id="rId20"/>
  </p:handoutMasterIdLst>
  <p:sldIdLst>
    <p:sldId id="257" r:id="rId2"/>
    <p:sldId id="265" r:id="rId3"/>
    <p:sldId id="278" r:id="rId4"/>
    <p:sldId id="288" r:id="rId5"/>
    <p:sldId id="289" r:id="rId6"/>
    <p:sldId id="279" r:id="rId7"/>
    <p:sldId id="280" r:id="rId8"/>
    <p:sldId id="281" r:id="rId9"/>
    <p:sldId id="283" r:id="rId10"/>
    <p:sldId id="284" r:id="rId11"/>
    <p:sldId id="286" r:id="rId12"/>
    <p:sldId id="287" r:id="rId13"/>
    <p:sldId id="285" r:id="rId14"/>
    <p:sldId id="271" r:id="rId15"/>
    <p:sldId id="276" r:id="rId16"/>
    <p:sldId id="277" r:id="rId17"/>
    <p:sldId id="269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iểu Trung bình 2 - Màu chủ đề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E3FDE45-AF77-4B5C-9715-49D594BDF05E}" styleName="Kiểu Sáng 1 - Màu chủ đề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72833802-FEF1-4C79-8D5D-14CF1EAF98D9}" styleName="Kiểu Sáng 2 - Màu chủ đề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152" autoAdjust="0"/>
    <p:restoredTop sz="94660"/>
  </p:normalViewPr>
  <p:slideViewPr>
    <p:cSldViewPr snapToGrid="0">
      <p:cViewPr varScale="1">
        <p:scale>
          <a:sx n="63" d="100"/>
          <a:sy n="63" d="100"/>
        </p:scale>
        <p:origin x="72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5EAC724-B034-4F10-A9E8-56851A79B80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0872BB-3892-4F66-9266-36ADB83FAD5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B45424-6BAC-416C-8F6C-5F9DE854A36B}" type="datetimeFigureOut">
              <a:rPr lang="en-US" smtClean="0"/>
              <a:t>8/13/2022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CA138F-B9BA-4997-B3C2-DA8B17B6D5B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E86FBF-0AC4-4904-8ED7-0BD6E9AC71D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4D737-83BD-4FDE-8CF3-8BC01E7FC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07374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733702-C25A-40B9-9167-54BAA79B29B0}" type="datetimeFigureOut">
              <a:rPr lang="en-US" smtClean="0"/>
              <a:t>8/13/2022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2FC7A4-3D1B-482D-8C9D-7642A2CE3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92653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09DD9-1CAF-487E-BD19-F9152DAE78B7}" type="datetime3">
              <a:rPr lang="en-US" smtClean="0"/>
              <a:t>13 August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70806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67C71-43C4-4CB6-9638-EC55C879E38A}" type="datetime3">
              <a:rPr lang="en-US" smtClean="0"/>
              <a:t>13 August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92142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B4173-A516-4342-BC87-EBE98BF1C9C8}" type="datetime3">
              <a:rPr lang="en-US" smtClean="0"/>
              <a:t>13 August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56259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692767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30FC03-A82E-4B34-AE4B-8AC40A0CD5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565258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chemeClr val="accent1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4BC716B9-4F65-4B89-A69B-9E6D7CA430AD}" type="datetime3">
              <a:rPr lang="en-US" smtClean="0"/>
              <a:t>13 August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49FB7E-C73B-452D-861A-6C73FF59E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65258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chemeClr val="accent1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5733BD-32DD-483E-A597-B70529CBD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572127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chemeClr val="accent1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6">
            <a:extLst>
              <a:ext uri="{FF2B5EF4-FFF2-40B4-BE49-F238E27FC236}">
                <a16:creationId xmlns:a16="http://schemas.microsoft.com/office/drawing/2014/main" id="{44DCE4FD-DEE1-4DE9-A40E-616ACEB2FE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3436" y="78614"/>
            <a:ext cx="11565128" cy="451739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1: ………………………………………</a:t>
            </a:r>
          </a:p>
        </p:txBody>
      </p:sp>
      <p:sp>
        <p:nvSpPr>
          <p:cNvPr id="11" name="Content Placeholder 8">
            <a:extLst>
              <a:ext uri="{FF2B5EF4-FFF2-40B4-BE49-F238E27FC236}">
                <a16:creationId xmlns:a16="http://schemas.microsoft.com/office/drawing/2014/main" id="{90DFCEB3-810D-48E5-B7BA-1A6C924A64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13436" y="841248"/>
            <a:ext cx="11565467" cy="5303393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058878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76EAE966-F590-4BAF-A55B-75735FCC661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565258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34EC428B-8BC2-4FC3-8B48-787E1BCB626B}" type="datetime3">
              <a:rPr lang="en-US" smtClean="0"/>
              <a:t>13 August 2022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C330CA1C-4366-43E8-9DC8-B360FC115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65258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chemeClr val="accent1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2DB13F6-9193-4FE2-AE85-5B96248CC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572127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chemeClr val="accent1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60374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D2445-9919-40E9-994B-567AEBE62B0E}" type="datetime3">
              <a:rPr lang="en-US" smtClean="0"/>
              <a:t>13 August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65694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DBEDA-D0F1-4F21-A73E-9BEA4A699EA4}" type="datetime3">
              <a:rPr lang="en-US" smtClean="0"/>
              <a:t>13 August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73290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07625-73EE-48B2-A016-A5D66407ADA9}" type="datetime3">
              <a:rPr lang="en-US" smtClean="0"/>
              <a:t>13 August 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5686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9BD4C-42B5-4C9A-AAF1-FE51C01C34B9}" type="datetime3">
              <a:rPr lang="en-US" smtClean="0"/>
              <a:t>13 August 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67077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F2A31A-3353-42CD-AE1D-4B5FAA0C508D}" type="datetime3">
              <a:rPr lang="en-US" smtClean="0"/>
              <a:t>13 August 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6153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CF4C3-0C4C-4BB7-8371-243728A2309B}" type="datetime3">
              <a:rPr lang="en-US" smtClean="0"/>
              <a:t>13 August 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0097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E241B-5850-499C-B759-4E4524BE15E6}" type="datetime3">
              <a:rPr lang="en-US" smtClean="0"/>
              <a:t>13 August 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31067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08DFA-57F8-411B-A30E-C5D36103F372}" type="datetime3">
              <a:rPr lang="en-US" smtClean="0"/>
              <a:t>13 August 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93170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23BADC-7962-4EDE-B41D-D4EB75581C33}" type="datetime3">
              <a:rPr lang="en-US" smtClean="0"/>
              <a:t>13 August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1235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3" descr="Text&#10;&#10;Description automatically generated">
            <a:extLst>
              <a:ext uri="{FF2B5EF4-FFF2-40B4-BE49-F238E27FC236}">
                <a16:creationId xmlns:a16="http://schemas.microsoft.com/office/drawing/2014/main" id="{67FB4AA9-E9AF-4CE0-A0DC-99D7952890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612" y="245919"/>
            <a:ext cx="2929628" cy="936215"/>
          </a:xfrm>
          <a:prstGeom prst="rect">
            <a:avLst/>
          </a:prstGeom>
        </p:spPr>
      </p:pic>
      <p:sp>
        <p:nvSpPr>
          <p:cNvPr id="11" name="Title 6">
            <a:extLst>
              <a:ext uri="{FF2B5EF4-FFF2-40B4-BE49-F238E27FC236}">
                <a16:creationId xmlns:a16="http://schemas.microsoft.com/office/drawing/2014/main" id="{FF8BDF70-CFA6-4031-86B7-31F910D8115D}"/>
              </a:ext>
            </a:extLst>
          </p:cNvPr>
          <p:cNvSpPr txBox="1">
            <a:spLocks/>
          </p:cNvSpPr>
          <p:nvPr/>
        </p:nvSpPr>
        <p:spPr>
          <a:xfrm>
            <a:off x="1172128" y="1357824"/>
            <a:ext cx="9847744" cy="228502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DESIGN A SERVING </a:t>
            </a:r>
          </a:p>
          <a:p>
            <a:r>
              <a:rPr lang="en-US"/>
              <a:t>MOBILE ROBOT FOR RESTAURANT</a:t>
            </a:r>
            <a:endParaRPr lang="en-US" dirty="0"/>
          </a:p>
        </p:txBody>
      </p:sp>
      <p:sp>
        <p:nvSpPr>
          <p:cNvPr id="12" name="Title 6">
            <a:extLst>
              <a:ext uri="{FF2B5EF4-FFF2-40B4-BE49-F238E27FC236}">
                <a16:creationId xmlns:a16="http://schemas.microsoft.com/office/drawing/2014/main" id="{A4ACF486-B7D8-4A5A-B633-83527A2F99E2}"/>
              </a:ext>
            </a:extLst>
          </p:cNvPr>
          <p:cNvSpPr txBox="1">
            <a:spLocks/>
          </p:cNvSpPr>
          <p:nvPr/>
        </p:nvSpPr>
        <p:spPr>
          <a:xfrm>
            <a:off x="1172128" y="3702190"/>
            <a:ext cx="7342482" cy="206646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pPr>
              <a:tabLst>
                <a:tab pos="1147763" algn="l"/>
                <a:tab pos="3657600" algn="l"/>
              </a:tabLst>
            </a:pPr>
            <a:r>
              <a:rPr lang="en-US" sz="2800" b="0"/>
              <a:t>Name:	Tran Minh Duc	– 20181875</a:t>
            </a:r>
          </a:p>
          <a:p>
            <a:pPr>
              <a:tabLst>
                <a:tab pos="1147763" algn="l"/>
                <a:tab pos="3657600" algn="l"/>
              </a:tabLst>
            </a:pPr>
            <a:r>
              <a:rPr lang="en-US" sz="2800" b="0"/>
              <a:t>	Tran Tuan Minh	– 20181906 </a:t>
            </a:r>
          </a:p>
          <a:p>
            <a:pPr>
              <a:tabLst>
                <a:tab pos="1147763" algn="l"/>
                <a:tab pos="3657600" algn="l"/>
              </a:tabLst>
            </a:pPr>
            <a:r>
              <a:rPr lang="en-US" sz="2800" b="0"/>
              <a:t>	Ly Duc Trung	– 20181930</a:t>
            </a:r>
          </a:p>
          <a:p>
            <a:pPr>
              <a:tabLst>
                <a:tab pos="1147763" algn="l"/>
                <a:tab pos="3657600" algn="l"/>
              </a:tabLst>
            </a:pPr>
            <a:endParaRPr lang="en-US" sz="2800" b="0" dirty="0"/>
          </a:p>
          <a:p>
            <a:pPr>
              <a:tabLst>
                <a:tab pos="1147763" algn="l"/>
                <a:tab pos="3657600" algn="l"/>
              </a:tabLst>
            </a:pPr>
            <a:r>
              <a:rPr lang="en-US" sz="2800" b="0"/>
              <a:t>Supervisor: </a:t>
            </a:r>
            <a:r>
              <a:rPr lang="en-US" sz="2800" b="0" dirty="0"/>
              <a:t>Le Minh Thuy</a:t>
            </a:r>
          </a:p>
          <a:p>
            <a:pPr>
              <a:tabLst>
                <a:tab pos="1147763" algn="l"/>
                <a:tab pos="3657600" algn="l"/>
              </a:tabLst>
            </a:pPr>
            <a:r>
              <a:rPr lang="en-US" sz="2800" b="0" dirty="0"/>
              <a:t> </a:t>
            </a:r>
          </a:p>
          <a:p>
            <a:pPr>
              <a:tabLst>
                <a:tab pos="1147763" algn="l"/>
                <a:tab pos="3657600" algn="l"/>
              </a:tabLst>
            </a:pPr>
            <a:endParaRPr lang="en-US" sz="2800" b="0" dirty="0"/>
          </a:p>
          <a:p>
            <a:pPr>
              <a:tabLst>
                <a:tab pos="1147763" algn="l"/>
                <a:tab pos="3657600" algn="l"/>
              </a:tabLst>
            </a:pPr>
            <a:endParaRPr lang="en-US" sz="2800" b="0" dirty="0"/>
          </a:p>
          <a:p>
            <a:pPr>
              <a:tabLst>
                <a:tab pos="1147763" algn="l"/>
                <a:tab pos="3657600" algn="l"/>
              </a:tabLst>
            </a:pPr>
            <a:endParaRPr lang="en-US" sz="2800" b="0" dirty="0"/>
          </a:p>
          <a:p>
            <a:pPr>
              <a:tabLst>
                <a:tab pos="1147763" algn="l"/>
                <a:tab pos="3657600" algn="l"/>
              </a:tabLst>
            </a:pPr>
            <a:endParaRPr lang="en-US" sz="2800" b="0" dirty="0"/>
          </a:p>
        </p:txBody>
      </p:sp>
    </p:spTree>
    <p:extLst>
      <p:ext uri="{BB962C8B-B14F-4D97-AF65-F5344CB8AC3E}">
        <p14:creationId xmlns:p14="http://schemas.microsoft.com/office/powerpoint/2010/main" val="7431729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EF27CAA-32BA-4E6B-B8C0-1A481E08E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x. OLED DISLPAY </a:t>
            </a:r>
            <a:endParaRPr lang="en-US" dirty="0"/>
          </a:p>
        </p:txBody>
      </p:sp>
      <p:pic>
        <p:nvPicPr>
          <p:cNvPr id="6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FC12047-50DC-85A9-D261-9B087B57A7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4759" y="1419726"/>
            <a:ext cx="6802482" cy="4018548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FA4A09-5D4E-54BE-6435-6ECB1859D0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E080F-3EB3-4922-BB79-7DE857921200}" type="datetime3">
              <a:rPr lang="en-US" smtClean="0"/>
              <a:t>13 August 2022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01B173-7AB1-85C5-BA3D-27F524D36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16218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EF27CAA-32BA-4E6B-B8C0-1A481E08E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x. INERTIAL MEASUREMENT UNIT SENSOR</a:t>
            </a:r>
            <a:endParaRPr lang="en-US" dirty="0"/>
          </a:p>
        </p:txBody>
      </p:sp>
      <p:pic>
        <p:nvPicPr>
          <p:cNvPr id="6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14E782D-0ABA-9A90-4179-B9868A1184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6941" y="1246472"/>
            <a:ext cx="7058118" cy="4365056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8B210D-7459-20CF-0D7C-16D6CA7E8D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98C21C-F760-4D8C-BC9A-8B6F7012298E}" type="datetime3">
              <a:rPr lang="en-US" smtClean="0"/>
              <a:t>13 August 2022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76F305-1F77-62DD-3C00-DD4F9837F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84226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EF27CAA-32BA-4E6B-B8C0-1A481E08E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x. LIDAR SENSOR</a:t>
            </a:r>
            <a:endParaRPr lang="en-US" dirty="0"/>
          </a:p>
        </p:txBody>
      </p:sp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DD22412-5AA7-5A65-7848-568197E4E2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9147" y="1352349"/>
            <a:ext cx="8293706" cy="4153302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EB90AF-3DD3-9EB8-7806-5419C4255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A1241A-CD1E-4316-9176-3D625D961D19}" type="datetime3">
              <a:rPr lang="en-US" smtClean="0"/>
              <a:t>13 August 2022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98E85F-790B-9AF1-F523-56790220F2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96738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EF27CAA-32BA-4E6B-B8C0-1A481E08E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x. INFRARED SENSOR</a:t>
            </a:r>
            <a:endParaRPr lang="en-US" dirty="0"/>
          </a:p>
        </p:txBody>
      </p:sp>
      <p:pic>
        <p:nvPicPr>
          <p:cNvPr id="9" name="Picture 8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27C27C36-BF51-D800-4437-AC407FC9C8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9436" y="1323474"/>
            <a:ext cx="6993128" cy="4211052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BC598D-389D-373D-EDE7-D782720D90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25EF9-A7C7-4D17-AE2D-09201006C5EA}" type="datetime3">
              <a:rPr lang="en-US" smtClean="0"/>
              <a:t>13 August 2022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09997B-472D-27B0-58AE-E4415FA52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89198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FFBB07A2-0837-43A2-93F3-BDB7959859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8950" y="79375"/>
            <a:ext cx="8674100" cy="450850"/>
          </a:xfrm>
        </p:spPr>
        <p:txBody>
          <a:bodyPr>
            <a:normAutofit fontScale="90000"/>
          </a:bodyPr>
          <a:lstStyle/>
          <a:p>
            <a:r>
              <a:rPr lang="en-US" dirty="0"/>
              <a:t>1. INTRODUCTION</a:t>
            </a:r>
          </a:p>
        </p:txBody>
      </p:sp>
      <p:pic>
        <p:nvPicPr>
          <p:cNvPr id="6" name="Hình ảnh 5" descr="Ảnh có chứa thiết bị điện tử, điện thoại di động, khác nhau&#10;&#10;Mô tả được tạo tự động">
            <a:extLst>
              <a:ext uri="{FF2B5EF4-FFF2-40B4-BE49-F238E27FC236}">
                <a16:creationId xmlns:a16="http://schemas.microsoft.com/office/drawing/2014/main" id="{7E974800-1D1D-412F-A698-959051FC341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957734" y="917909"/>
            <a:ext cx="3939485" cy="4621500"/>
          </a:xfrm>
          <a:prstGeom prst="rect">
            <a:avLst/>
          </a:prstGeom>
        </p:spPr>
      </p:pic>
      <p:pic>
        <p:nvPicPr>
          <p:cNvPr id="7" name="Hình ảnh 6" descr="Ảnh có chứa trắng&#10;&#10;Mô tả được tạo tự động">
            <a:extLst>
              <a:ext uri="{FF2B5EF4-FFF2-40B4-BE49-F238E27FC236}">
                <a16:creationId xmlns:a16="http://schemas.microsoft.com/office/drawing/2014/main" id="{63EA2D9A-A587-4F40-BEBF-830E65367607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4785" y="917909"/>
            <a:ext cx="3939485" cy="46215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Hộp Văn bản 7">
            <a:extLst>
              <a:ext uri="{FF2B5EF4-FFF2-40B4-BE49-F238E27FC236}">
                <a16:creationId xmlns:a16="http://schemas.microsoft.com/office/drawing/2014/main" id="{3CCDB5D1-4A01-4A5E-BEEF-39632281C925}"/>
              </a:ext>
            </a:extLst>
          </p:cNvPr>
          <p:cNvSpPr txBox="1"/>
          <p:nvPr/>
        </p:nvSpPr>
        <p:spPr>
          <a:xfrm>
            <a:off x="2602258" y="5742427"/>
            <a:ext cx="2650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err="1">
                <a:latin typeface="Lato" panose="020F0502020204030203" pitchFamily="34" charset="0"/>
              </a:rPr>
              <a:t>Matradee</a:t>
            </a:r>
            <a:r>
              <a:rPr lang="en-US" i="1" dirty="0">
                <a:latin typeface="Lato" panose="020F0502020204030203" pitchFamily="34" charset="0"/>
              </a:rPr>
              <a:t> Robot</a:t>
            </a:r>
            <a:endParaRPr lang="vi-VN" i="1" dirty="0"/>
          </a:p>
        </p:txBody>
      </p:sp>
      <p:sp>
        <p:nvSpPr>
          <p:cNvPr id="9" name="Hộp Văn bản 8">
            <a:extLst>
              <a:ext uri="{FF2B5EF4-FFF2-40B4-BE49-F238E27FC236}">
                <a16:creationId xmlns:a16="http://schemas.microsoft.com/office/drawing/2014/main" id="{8B87FF21-446A-4ACD-B00A-C9E6C7102FD6}"/>
              </a:ext>
            </a:extLst>
          </p:cNvPr>
          <p:cNvSpPr txBox="1"/>
          <p:nvPr/>
        </p:nvSpPr>
        <p:spPr>
          <a:xfrm>
            <a:off x="6764615" y="5742427"/>
            <a:ext cx="29998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err="1">
                <a:latin typeface="Lato" panose="020F0502020204030203" pitchFamily="34" charset="0"/>
              </a:rPr>
              <a:t>Phenikaa</a:t>
            </a:r>
            <a:r>
              <a:rPr lang="en-US" i="1" dirty="0">
                <a:latin typeface="Lato" panose="020F0502020204030203" pitchFamily="34" charset="0"/>
              </a:rPr>
              <a:t>-X delivery Robot</a:t>
            </a:r>
            <a:endParaRPr lang="vi-VN" i="1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753124-C3CD-3BE6-4F0A-9E48CA228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D932C-95D6-4AEB-8468-0E1E10B5BFBF}" type="datetime3">
              <a:rPr lang="en-US" smtClean="0"/>
              <a:t>13 August 2022</a:t>
            </a:fld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62C1ABB-2277-B584-6B12-52FD85BFA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61633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êu đề 2">
            <a:extLst>
              <a:ext uri="{FF2B5EF4-FFF2-40B4-BE49-F238E27FC236}">
                <a16:creationId xmlns:a16="http://schemas.microsoft.com/office/drawing/2014/main" id="{96340A6D-C452-421C-BD7D-DBB5E61EB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2. DESIGN IDEA</a:t>
            </a:r>
            <a:endParaRPr lang="vi-VN" dirty="0"/>
          </a:p>
        </p:txBody>
      </p:sp>
      <p:sp>
        <p:nvSpPr>
          <p:cNvPr id="4" name="Chỗ dành sẵn cho Nội dung 3">
            <a:extLst>
              <a:ext uri="{FF2B5EF4-FFF2-40B4-BE49-F238E27FC236}">
                <a16:creationId xmlns:a16="http://schemas.microsoft.com/office/drawing/2014/main" id="{69A884BA-8626-438B-A0AF-72ADF8A7219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642427" y="870325"/>
            <a:ext cx="8674100" cy="5303393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/>
              <a:t>Design purpose: </a:t>
            </a:r>
          </a:p>
          <a:p>
            <a:pPr marL="0" indent="0">
              <a:buNone/>
            </a:pPr>
            <a:r>
              <a:rPr lang="en-US" sz="2000" dirty="0"/>
              <a:t>+ Robot can self-navigate to</a:t>
            </a:r>
            <a:br>
              <a:rPr lang="en-US" sz="2000" dirty="0"/>
            </a:br>
            <a:r>
              <a:rPr lang="en-US" sz="2000" dirty="0"/>
              <a:t>the desired goal and avoid obstacles.</a:t>
            </a:r>
          </a:p>
          <a:p>
            <a:pPr marL="0" indent="0">
              <a:buNone/>
            </a:pPr>
            <a:r>
              <a:rPr lang="en-US" sz="2000" dirty="0"/>
              <a:t>+ Robot can interact with customer via</a:t>
            </a:r>
            <a:br>
              <a:rPr lang="en-US" sz="2000" dirty="0"/>
            </a:br>
            <a:r>
              <a:rPr lang="en-US" sz="2000" dirty="0"/>
              <a:t>screen and speaker.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Specification: </a:t>
            </a:r>
          </a:p>
          <a:p>
            <a:pPr marL="0" indent="0">
              <a:buNone/>
            </a:pPr>
            <a:r>
              <a:rPr lang="en-US" sz="2000" dirty="0"/>
              <a:t>+ Sensor: LiDAR, Ultrasonic sensor, IMU</a:t>
            </a:r>
          </a:p>
          <a:p>
            <a:pPr marL="0" indent="0">
              <a:buNone/>
            </a:pPr>
            <a:r>
              <a:rPr lang="en-US" sz="2000" dirty="0"/>
              <a:t>+ Navigation method: SLAM</a:t>
            </a:r>
          </a:p>
          <a:p>
            <a:pPr marL="0" indent="0">
              <a:buNone/>
            </a:pPr>
            <a:r>
              <a:rPr lang="en-US" sz="2000" dirty="0"/>
              <a:t>+ Body weight: 7 kg</a:t>
            </a:r>
          </a:p>
          <a:p>
            <a:pPr marL="0" indent="0">
              <a:buNone/>
            </a:pPr>
            <a:r>
              <a:rPr lang="en-US" sz="2000" dirty="0"/>
              <a:t>+ Maximum load weight: 15 kg</a:t>
            </a:r>
          </a:p>
          <a:p>
            <a:pPr marL="0" indent="0">
              <a:buNone/>
            </a:pPr>
            <a:r>
              <a:rPr lang="en-US" sz="2000" dirty="0"/>
              <a:t>+ Speed: 0.5 m/s</a:t>
            </a:r>
          </a:p>
          <a:p>
            <a:pPr marL="0" indent="0">
              <a:buNone/>
            </a:pPr>
            <a:r>
              <a:rPr lang="en-US" sz="2000" dirty="0"/>
              <a:t>+ Power: 54 W</a:t>
            </a:r>
          </a:p>
          <a:p>
            <a:pPr marL="0" indent="0">
              <a:buNone/>
            </a:pPr>
            <a:endParaRPr lang="vi-VN" dirty="0"/>
          </a:p>
        </p:txBody>
      </p:sp>
      <p:pic>
        <p:nvPicPr>
          <p:cNvPr id="6" name="Hình ảnh 5">
            <a:extLst>
              <a:ext uri="{FF2B5EF4-FFF2-40B4-BE49-F238E27FC236}">
                <a16:creationId xmlns:a16="http://schemas.microsoft.com/office/drawing/2014/main" id="{0AFD4350-48A0-4767-B21D-7DA46055F39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82" r="4772"/>
          <a:stretch/>
        </p:blipFill>
        <p:spPr bwMode="auto">
          <a:xfrm>
            <a:off x="6606888" y="854117"/>
            <a:ext cx="4258061" cy="4929108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7" name="Hộp Văn bản 6">
            <a:extLst>
              <a:ext uri="{FF2B5EF4-FFF2-40B4-BE49-F238E27FC236}">
                <a16:creationId xmlns:a16="http://schemas.microsoft.com/office/drawing/2014/main" id="{BC8796F6-02A3-4B60-A78A-A6DE0444F8DD}"/>
              </a:ext>
            </a:extLst>
          </p:cNvPr>
          <p:cNvSpPr txBox="1"/>
          <p:nvPr/>
        </p:nvSpPr>
        <p:spPr>
          <a:xfrm>
            <a:off x="7213752" y="5783225"/>
            <a:ext cx="2650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>
                <a:latin typeface="Lato" panose="020F0502020204030203" pitchFamily="34" charset="0"/>
              </a:rPr>
              <a:t>2D design</a:t>
            </a:r>
            <a:endParaRPr lang="vi-VN" i="1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2C09EEBB-6858-A002-0006-39859B6299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1D0EC-7B10-4C3F-AD1E-678B672536E3}" type="datetime3">
              <a:rPr lang="en-US" smtClean="0"/>
              <a:t>13 August 2022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43E3AD-67E5-17ED-242F-1B948893B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54325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êu đề 2">
            <a:extLst>
              <a:ext uri="{FF2B5EF4-FFF2-40B4-BE49-F238E27FC236}">
                <a16:creationId xmlns:a16="http://schemas.microsoft.com/office/drawing/2014/main" id="{72F45818-54AB-4C5A-9F82-59F925468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8950" y="79375"/>
            <a:ext cx="8674100" cy="450850"/>
          </a:xfrm>
        </p:spPr>
        <p:txBody>
          <a:bodyPr>
            <a:normAutofit fontScale="90000"/>
          </a:bodyPr>
          <a:lstStyle/>
          <a:p>
            <a:r>
              <a:rPr lang="en-US" dirty="0"/>
              <a:t>2. DESIGN IDEA</a:t>
            </a:r>
            <a:endParaRPr lang="vi-VN" dirty="0"/>
          </a:p>
        </p:txBody>
      </p:sp>
      <p:pic>
        <p:nvPicPr>
          <p:cNvPr id="6" name="Hình ảnh 5">
            <a:extLst>
              <a:ext uri="{FF2B5EF4-FFF2-40B4-BE49-F238E27FC236}">
                <a16:creationId xmlns:a16="http://schemas.microsoft.com/office/drawing/2014/main" id="{DB560505-635D-47CA-BDCA-EA88A1D5E19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971"/>
          <a:stretch/>
        </p:blipFill>
        <p:spPr bwMode="auto">
          <a:xfrm>
            <a:off x="1603808" y="1005190"/>
            <a:ext cx="4492192" cy="4895072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9" descr="A picture containing indoor&#10;&#10;Description automatically generated">
            <a:extLst>
              <a:ext uri="{FF2B5EF4-FFF2-40B4-BE49-F238E27FC236}">
                <a16:creationId xmlns:a16="http://schemas.microsoft.com/office/drawing/2014/main" id="{357C32FB-3A97-4433-8066-FD64584D15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2762" y="965686"/>
            <a:ext cx="2894642" cy="5164111"/>
          </a:xfrm>
          <a:prstGeom prst="rect">
            <a:avLst/>
          </a:prstGeom>
        </p:spPr>
      </p:pic>
      <p:pic>
        <p:nvPicPr>
          <p:cNvPr id="9" name="Picture 10">
            <a:extLst>
              <a:ext uri="{FF2B5EF4-FFF2-40B4-BE49-F238E27FC236}">
                <a16:creationId xmlns:a16="http://schemas.microsoft.com/office/drawing/2014/main" id="{193DF827-7652-4639-8C62-32605E3547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9038" y="1452455"/>
            <a:ext cx="2419991" cy="4168026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EB000D-279F-1F7A-0004-58689EC336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6522D-BE6A-4852-93F6-574D6CDA7E80}" type="datetime3">
              <a:rPr lang="en-US" smtClean="0"/>
              <a:t>13 August 2022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234C80-1DDE-C540-B023-C4C3CB783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56800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0">
            <a:extLst>
              <a:ext uri="{FF2B5EF4-FFF2-40B4-BE49-F238E27FC236}">
                <a16:creationId xmlns:a16="http://schemas.microsoft.com/office/drawing/2014/main" id="{F78B3876-6ECC-4098-BDD1-C48CE4B42721}"/>
              </a:ext>
            </a:extLst>
          </p:cNvPr>
          <p:cNvSpPr txBox="1">
            <a:spLocks/>
          </p:cNvSpPr>
          <p:nvPr/>
        </p:nvSpPr>
        <p:spPr>
          <a:xfrm>
            <a:off x="5705095" y="3021992"/>
            <a:ext cx="4197975" cy="81401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sz="4800" dirty="0"/>
              <a:t>THANK YOU !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084189-1B98-8148-DA7C-C42A3CAC3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FFF05-BD24-4478-AC61-5C4D6529D356}" type="datetime3">
              <a:rPr lang="en-US" smtClean="0"/>
              <a:t>13 August 2022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A9CFEC-CF24-C05F-CE7B-C40501A94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05356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EF27CAA-32BA-4E6B-B8C0-1A481E08E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x</a:t>
            </a:r>
            <a:r>
              <a:rPr lang="en-US"/>
              <a:t>. FIRMWARE ARCHITECTURE</a:t>
            </a:r>
            <a:endParaRPr lang="en-US" dirty="0"/>
          </a:p>
        </p:txBody>
      </p:sp>
      <p:pic>
        <p:nvPicPr>
          <p:cNvPr id="14" name="Content Placeholder 13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A83A529A-D2BE-4023-3A84-2FBCF81EEE6F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738" y="941198"/>
            <a:ext cx="11566525" cy="5104192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B3A0BD-B6B5-1EAD-0C4D-3D4BA36126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95B8FC-66D9-4C96-ACCD-34D257647EC7}" type="datetime3">
              <a:rPr lang="en-US" smtClean="0"/>
              <a:t>13 August 2022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1A7A0A-ACBE-CFCB-B761-DB021461D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640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EF27CAA-32BA-4E6B-B8C0-1A481E08E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x</a:t>
            </a:r>
            <a:r>
              <a:rPr lang="en-US"/>
              <a:t>. MOTOR DRIVER CIRCUIT</a:t>
            </a:r>
            <a:endParaRPr lang="en-US" dirty="0"/>
          </a:p>
        </p:txBody>
      </p:sp>
      <p:pic>
        <p:nvPicPr>
          <p:cNvPr id="17" name="Content Placeholder 16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B9DC402F-BD93-65AE-A253-AAA272520ADE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3629" y="841375"/>
            <a:ext cx="9404743" cy="5303838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21391F-C01F-48B0-14C0-8B9F43D9F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23C7A-D625-4D19-84BD-0C74D6D6AF12}" type="datetime3">
              <a:rPr lang="en-US" smtClean="0"/>
              <a:t>13 August 2022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3BE7DC-55A8-58B9-1ED9-4EBA12AFD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65289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EF27CAA-32BA-4E6B-B8C0-1A481E08E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x</a:t>
            </a:r>
            <a:r>
              <a:rPr lang="en-US"/>
              <a:t>. MOTOR DRIVER CIRCUIT – ESP32 MCU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34A85A-9703-4EEA-4685-00DD714FE3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A689BA-FCC9-42D9-8644-2F761271AFB8}" type="datetime3">
              <a:rPr lang="en-US" smtClean="0"/>
              <a:t>13 August 2022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4A3F40-C787-5DAD-8680-A3C6B4A13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D336DD16-29DE-1733-0F6D-B64D44355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568" y="2458529"/>
            <a:ext cx="3648463" cy="2185420"/>
          </a:xfrm>
          <a:prstGeom prst="rect">
            <a:avLst/>
          </a:prstGeom>
        </p:spPr>
      </p:pic>
      <p:pic>
        <p:nvPicPr>
          <p:cNvPr id="14" name="Content Placeholder 13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1400EE45-D45B-F9CD-DC75-6268C95E5807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609" y="1667572"/>
            <a:ext cx="932690" cy="3767335"/>
          </a:xfrm>
        </p:spPr>
      </p:pic>
      <p:pic>
        <p:nvPicPr>
          <p:cNvPr id="20" name="Picture 19" descr="Diagram&#10;&#10;Description automatically generated">
            <a:extLst>
              <a:ext uri="{FF2B5EF4-FFF2-40B4-BE49-F238E27FC236}">
                <a16:creationId xmlns:a16="http://schemas.microsoft.com/office/drawing/2014/main" id="{B3821BF0-7DC0-FA2D-7CB0-77EDCDC80C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7876" y="785193"/>
            <a:ext cx="3072390" cy="5532094"/>
          </a:xfrm>
          <a:prstGeom prst="rect">
            <a:avLst/>
          </a:prstGeom>
        </p:spPr>
      </p:pic>
      <p:pic>
        <p:nvPicPr>
          <p:cNvPr id="23" name="Picture 22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D8DA0054-FD06-3FF8-ED81-2E2B7679BE8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0843" y="1896171"/>
            <a:ext cx="1481331" cy="3310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2251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EF27CAA-32BA-4E6B-B8C0-1A481E08E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x</a:t>
            </a:r>
            <a:r>
              <a:rPr lang="en-US"/>
              <a:t>. MOTOR DRIVER CIRCUIT – RASPBERRY PI 4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C50555-D670-8A85-12BE-03FA04480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021D8-47B6-40EA-A70F-0F5EEFFF798B}" type="datetime3">
              <a:rPr lang="en-US" smtClean="0"/>
              <a:t>13 August 2022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D111E8-8B06-0958-4BDA-B5006C002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9C09514C-757A-F7A8-EEE2-3E7A288FD5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6868" y="714621"/>
            <a:ext cx="7958264" cy="5591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0843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EF27CAA-32BA-4E6B-B8C0-1A481E08E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x</a:t>
            </a:r>
            <a:r>
              <a:rPr lang="en-US"/>
              <a:t>. VOLTAGE SENSOR</a:t>
            </a:r>
            <a:endParaRPr lang="en-US" dirty="0"/>
          </a:p>
        </p:txBody>
      </p:sp>
      <p:pic>
        <p:nvPicPr>
          <p:cNvPr id="17" name="Content Placeholder 16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E1D9E97B-05C4-AEC6-7421-2F5E4F93EE91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806" y="1041258"/>
            <a:ext cx="5652194" cy="4775484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AB1E0-B23C-B92E-3853-07CD3B93E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6237A-18B0-4747-806D-FDC762C1A9E8}" type="datetime3">
              <a:rPr lang="en-US" smtClean="0"/>
              <a:t>13 August 2022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A6722E-2A36-8468-CFBE-798826AC8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6</a:t>
            </a:fld>
            <a:endParaRPr lang="en-US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6EAFB67-E61F-5738-AD80-223F953F56DF}"/>
              </a:ext>
            </a:extLst>
          </p:cNvPr>
          <p:cNvGrpSpPr/>
          <p:nvPr/>
        </p:nvGrpSpPr>
        <p:grpSpPr>
          <a:xfrm>
            <a:off x="6649077" y="1380955"/>
            <a:ext cx="2124724" cy="4946691"/>
            <a:chOff x="6649077" y="1380955"/>
            <a:chExt cx="2124724" cy="4946691"/>
          </a:xfrm>
        </p:grpSpPr>
        <p:pic>
          <p:nvPicPr>
            <p:cNvPr id="21" name="Picture 20" descr="Graphical user interface, text, application, chat or text message&#10;&#10;Description automatically generated">
              <a:extLst>
                <a:ext uri="{FF2B5EF4-FFF2-40B4-BE49-F238E27FC236}">
                  <a16:creationId xmlns:a16="http://schemas.microsoft.com/office/drawing/2014/main" id="{1799BBC8-B723-DE43-88FB-E1E290D2F09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4315" y="1380955"/>
              <a:ext cx="2014249" cy="4096089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B0FAA41-8B80-6D4E-D82C-BBDCCBE203AF}"/>
                </a:ext>
              </a:extLst>
            </p:cNvPr>
            <p:cNvSpPr txBox="1"/>
            <p:nvPr/>
          </p:nvSpPr>
          <p:spPr>
            <a:xfrm>
              <a:off x="6649077" y="5681315"/>
              <a:ext cx="212472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Firmware for ESP32 microcontroller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754E2D74-CD96-FC60-C66B-0CB2EE1AD4AE}"/>
              </a:ext>
            </a:extLst>
          </p:cNvPr>
          <p:cNvGrpSpPr/>
          <p:nvPr/>
        </p:nvGrpSpPr>
        <p:grpSpPr>
          <a:xfrm>
            <a:off x="9382116" y="853825"/>
            <a:ext cx="2265680" cy="5609248"/>
            <a:chOff x="9382116" y="853825"/>
            <a:chExt cx="2265680" cy="5609248"/>
          </a:xfrm>
        </p:grpSpPr>
        <p:pic>
          <p:nvPicPr>
            <p:cNvPr id="14" name="Picture 13" descr="Diagram&#10;&#10;Description automatically generated">
              <a:extLst>
                <a:ext uri="{FF2B5EF4-FFF2-40B4-BE49-F238E27FC236}">
                  <a16:creationId xmlns:a16="http://schemas.microsoft.com/office/drawing/2014/main" id="{1B16C736-7EA2-47EE-2562-468F17BAE4F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82116" y="853825"/>
              <a:ext cx="2265680" cy="4962917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D7C84C4-E911-16B9-B5C5-982345407A0A}"/>
                </a:ext>
              </a:extLst>
            </p:cNvPr>
            <p:cNvSpPr txBox="1"/>
            <p:nvPr/>
          </p:nvSpPr>
          <p:spPr>
            <a:xfrm>
              <a:off x="9437234" y="5816742"/>
              <a:ext cx="215544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Firmware for Raspberry Pi 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904915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EF27CAA-32BA-4E6B-B8C0-1A481E08E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x</a:t>
            </a:r>
            <a:r>
              <a:rPr lang="en-US"/>
              <a:t>. ULTRASONIC SENSORS</a:t>
            </a:r>
            <a:endParaRPr lang="en-US" dirty="0"/>
          </a:p>
        </p:txBody>
      </p:sp>
      <p:pic>
        <p:nvPicPr>
          <p:cNvPr id="8" name="Content Placeholder 7" descr="Diagram&#10;&#10;Description automatically generated">
            <a:extLst>
              <a:ext uri="{FF2B5EF4-FFF2-40B4-BE49-F238E27FC236}">
                <a16:creationId xmlns:a16="http://schemas.microsoft.com/office/drawing/2014/main" id="{5A54D957-D044-AE5C-D96C-D36934C6B95A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436" y="1378073"/>
            <a:ext cx="4878324" cy="4101855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9F5CE9-9147-E552-5CE5-6396682381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125BA-381B-486A-B6BA-CF4F2683DEFD}" type="datetime3">
              <a:rPr lang="en-US" smtClean="0"/>
              <a:t>13 August 2022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B35EB2-9592-02E3-142A-C185597A6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13" name="Picture 12" descr="A picture containing diagram&#10;&#10;Description automatically generated">
            <a:extLst>
              <a:ext uri="{FF2B5EF4-FFF2-40B4-BE49-F238E27FC236}">
                <a16:creationId xmlns:a16="http://schemas.microsoft.com/office/drawing/2014/main" id="{758B7862-C361-C8BF-4B1D-CD688B2066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7950" y="1218183"/>
            <a:ext cx="6338061" cy="4421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9957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EF27CAA-32BA-4E6B-B8C0-1A481E08E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x</a:t>
            </a:r>
            <a:r>
              <a:rPr lang="en-US"/>
              <a:t>. I2C BUSES – PROBLEM AND SOLUTION</a:t>
            </a:r>
            <a:endParaRPr lang="en-US" dirty="0"/>
          </a:p>
        </p:txBody>
      </p:sp>
      <p:pic>
        <p:nvPicPr>
          <p:cNvPr id="13" name="Content Placeholder 12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F96C4B50-6863-9F60-E001-6207382C5660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803" y="843922"/>
            <a:ext cx="5411730" cy="3373339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4AB886-7E2C-5927-125D-5ACC860B14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AA5EB-6891-40F9-85E2-3BA996ECB26D}" type="datetime3">
              <a:rPr lang="en-US" smtClean="0"/>
              <a:t>13 August 2022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DB42EB-EDD2-D295-ECA1-C976CB676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8</a:t>
            </a:fld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919FAA4-142D-F7E7-E3AD-C6D92E3BC04C}"/>
              </a:ext>
            </a:extLst>
          </p:cNvPr>
          <p:cNvGrpSpPr/>
          <p:nvPr/>
        </p:nvGrpSpPr>
        <p:grpSpPr>
          <a:xfrm>
            <a:off x="6450646" y="1881329"/>
            <a:ext cx="5411730" cy="1547671"/>
            <a:chOff x="6450646" y="1881329"/>
            <a:chExt cx="5411730" cy="1547671"/>
          </a:xfrm>
        </p:grpSpPr>
        <p:pic>
          <p:nvPicPr>
            <p:cNvPr id="7" name="Content Placeholder 12" descr="Text&#10;&#10;Description automatically generated">
              <a:extLst>
                <a:ext uri="{FF2B5EF4-FFF2-40B4-BE49-F238E27FC236}">
                  <a16:creationId xmlns:a16="http://schemas.microsoft.com/office/drawing/2014/main" id="{80973EE0-E93D-AEBF-5390-54506918A8A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t="74230" r="32048"/>
            <a:stretch/>
          </p:blipFill>
          <p:spPr>
            <a:xfrm>
              <a:off x="6450646" y="1881329"/>
              <a:ext cx="5411730" cy="1137394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63F8584-1245-43ED-9332-C4DA54142D9A}"/>
                </a:ext>
              </a:extLst>
            </p:cNvPr>
            <p:cNvSpPr txBox="1"/>
            <p:nvPr/>
          </p:nvSpPr>
          <p:spPr>
            <a:xfrm>
              <a:off x="7977951" y="3059668"/>
              <a:ext cx="23571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Problem of I2C buses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BB7305F-275F-433F-32BA-97D5918FD196}"/>
              </a:ext>
            </a:extLst>
          </p:cNvPr>
          <p:cNvGrpSpPr/>
          <p:nvPr/>
        </p:nvGrpSpPr>
        <p:grpSpPr>
          <a:xfrm>
            <a:off x="2261023" y="4369699"/>
            <a:ext cx="7669954" cy="2013711"/>
            <a:chOff x="2261023" y="4369699"/>
            <a:chExt cx="7669954" cy="2013711"/>
          </a:xfrm>
        </p:grpSpPr>
        <p:pic>
          <p:nvPicPr>
            <p:cNvPr id="8" name="Picture 7" descr="Text&#10;&#10;Description automatically generated">
              <a:extLst>
                <a:ext uri="{FF2B5EF4-FFF2-40B4-BE49-F238E27FC236}">
                  <a16:creationId xmlns:a16="http://schemas.microsoft.com/office/drawing/2014/main" id="{C99AC89B-9AC1-8DCA-12A6-E495489F44D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8572"/>
            <a:stretch/>
          </p:blipFill>
          <p:spPr>
            <a:xfrm>
              <a:off x="2261023" y="4369699"/>
              <a:ext cx="7669954" cy="1560679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8AB4F68-A4B4-9376-F032-AB20F8F5CF40}"/>
                </a:ext>
              </a:extLst>
            </p:cNvPr>
            <p:cNvSpPr txBox="1"/>
            <p:nvPr/>
          </p:nvSpPr>
          <p:spPr>
            <a:xfrm>
              <a:off x="4917440" y="6014078"/>
              <a:ext cx="23571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Solution of I2C buses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080305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EF27CAA-32BA-4E6B-B8C0-1A481E08E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x</a:t>
            </a:r>
            <a:r>
              <a:rPr lang="en-US"/>
              <a:t>. I2C BUSES FIXED RESULT</a:t>
            </a:r>
            <a:endParaRPr lang="en-US" dirty="0"/>
          </a:p>
        </p:txBody>
      </p:sp>
      <p:pic>
        <p:nvPicPr>
          <p:cNvPr id="8" name="Picture 7" descr="A picture containing sink&#10;&#10;Description automatically generated">
            <a:extLst>
              <a:ext uri="{FF2B5EF4-FFF2-40B4-BE49-F238E27FC236}">
                <a16:creationId xmlns:a16="http://schemas.microsoft.com/office/drawing/2014/main" id="{F4119EC4-7ED3-700A-1701-9E14B3A63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239" y="1904969"/>
            <a:ext cx="5455703" cy="3048060"/>
          </a:xfrm>
          <a:prstGeom prst="rect">
            <a:avLst/>
          </a:prstGeom>
        </p:spPr>
      </p:pic>
      <p:pic>
        <p:nvPicPr>
          <p:cNvPr id="10" name="Picture 9" descr="Text&#10;&#10;Description automatically generated">
            <a:extLst>
              <a:ext uri="{FF2B5EF4-FFF2-40B4-BE49-F238E27FC236}">
                <a16:creationId xmlns:a16="http://schemas.microsoft.com/office/drawing/2014/main" id="{F1FE1390-DA73-E30D-55F6-9EF449754F4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001" b="13739"/>
          <a:stretch/>
        </p:blipFill>
        <p:spPr>
          <a:xfrm>
            <a:off x="663990" y="908668"/>
            <a:ext cx="5015450" cy="5040663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358A44-BB1E-3EC7-F668-773F62F14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58F9A-4224-41D6-BED4-C0234D4D4203}" type="datetime3">
              <a:rPr lang="en-US" smtClean="0"/>
              <a:t>13 August 2022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F21699-E99E-BBED-C0C4-F22BE5594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95308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363</TotalTime>
  <Words>241</Words>
  <Application>Microsoft Office PowerPoint</Application>
  <PresentationFormat>Widescreen</PresentationFormat>
  <Paragraphs>76</Paragraphs>
  <Slides>17</Slides>
  <Notes>0</Notes>
  <HiddenSlides>4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Lato</vt:lpstr>
      <vt:lpstr>Office Theme</vt:lpstr>
      <vt:lpstr>PowerPoint Presentation</vt:lpstr>
      <vt:lpstr>x. FIRMWARE ARCHITECTURE</vt:lpstr>
      <vt:lpstr>x. MOTOR DRIVER CIRCUIT</vt:lpstr>
      <vt:lpstr>x. MOTOR DRIVER CIRCUIT – ESP32 MCU</vt:lpstr>
      <vt:lpstr>x. MOTOR DRIVER CIRCUIT – RASPBERRY PI 4</vt:lpstr>
      <vt:lpstr>x. VOLTAGE SENSOR</vt:lpstr>
      <vt:lpstr>x. ULTRASONIC SENSORS</vt:lpstr>
      <vt:lpstr>x. I2C BUSES – PROBLEM AND SOLUTION</vt:lpstr>
      <vt:lpstr>x. I2C BUSES FIXED RESULT</vt:lpstr>
      <vt:lpstr>x. OLED DISLPAY </vt:lpstr>
      <vt:lpstr>x. INERTIAL MEASUREMENT UNIT SENSOR</vt:lpstr>
      <vt:lpstr>x. LIDAR SENSOR</vt:lpstr>
      <vt:lpstr>x. INFRARED SENSOR</vt:lpstr>
      <vt:lpstr>1. INTRODUCTION</vt:lpstr>
      <vt:lpstr>2. DESIGN IDEA</vt:lpstr>
      <vt:lpstr>2. DESIGN IDEA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Phong TT &amp; QTTH</dc:creator>
  <cp:lastModifiedBy>LY DUC TRUNG 20181930</cp:lastModifiedBy>
  <cp:revision>85</cp:revision>
  <dcterms:created xsi:type="dcterms:W3CDTF">2021-05-28T04:32:29Z</dcterms:created>
  <dcterms:modified xsi:type="dcterms:W3CDTF">2022-08-13T07:08:01Z</dcterms:modified>
</cp:coreProperties>
</file>

<file path=docProps/thumbnail.jpeg>
</file>